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1"/>
  </p:sldMasterIdLst>
  <p:sldIdLst>
    <p:sldId id="256" r:id="rId2"/>
    <p:sldId id="341" r:id="rId3"/>
    <p:sldId id="257" r:id="rId4"/>
    <p:sldId id="260" r:id="rId5"/>
    <p:sldId id="266" r:id="rId6"/>
    <p:sldId id="268" r:id="rId7"/>
    <p:sldId id="269" r:id="rId8"/>
    <p:sldId id="272" r:id="rId9"/>
    <p:sldId id="267" r:id="rId10"/>
    <p:sldId id="263" r:id="rId11"/>
    <p:sldId id="264" r:id="rId12"/>
    <p:sldId id="270" r:id="rId13"/>
    <p:sldId id="271" r:id="rId14"/>
    <p:sldId id="273" r:id="rId15"/>
    <p:sldId id="274" r:id="rId16"/>
    <p:sldId id="265" r:id="rId17"/>
    <p:sldId id="275" r:id="rId18"/>
    <p:sldId id="276" r:id="rId19"/>
    <p:sldId id="342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343" r:id="rId28"/>
    <p:sldId id="284" r:id="rId29"/>
    <p:sldId id="285" r:id="rId30"/>
    <p:sldId id="344" r:id="rId31"/>
    <p:sldId id="289" r:id="rId32"/>
    <p:sldId id="290" r:id="rId33"/>
    <p:sldId id="291" r:id="rId34"/>
    <p:sldId id="292" r:id="rId35"/>
    <p:sldId id="286" r:id="rId36"/>
    <p:sldId id="287" r:id="rId37"/>
    <p:sldId id="288" r:id="rId38"/>
    <p:sldId id="293" r:id="rId39"/>
    <p:sldId id="294" r:id="rId40"/>
    <p:sldId id="345" r:id="rId41"/>
    <p:sldId id="296" r:id="rId42"/>
    <p:sldId id="297" r:id="rId43"/>
    <p:sldId id="298" r:id="rId44"/>
    <p:sldId id="346" r:id="rId45"/>
    <p:sldId id="299" r:id="rId46"/>
    <p:sldId id="301" r:id="rId47"/>
    <p:sldId id="303" r:id="rId48"/>
    <p:sldId id="304" r:id="rId49"/>
    <p:sldId id="305" r:id="rId50"/>
    <p:sldId id="300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02" r:id="rId60"/>
    <p:sldId id="347" r:id="rId61"/>
    <p:sldId id="316" r:id="rId62"/>
    <p:sldId id="317" r:id="rId63"/>
    <p:sldId id="318" r:id="rId64"/>
    <p:sldId id="319" r:id="rId65"/>
    <p:sldId id="320" r:id="rId66"/>
    <p:sldId id="321" r:id="rId67"/>
    <p:sldId id="315" r:id="rId68"/>
    <p:sldId id="322" r:id="rId69"/>
    <p:sldId id="324" r:id="rId70"/>
    <p:sldId id="323" r:id="rId71"/>
    <p:sldId id="325" r:id="rId72"/>
    <p:sldId id="326" r:id="rId73"/>
    <p:sldId id="327" r:id="rId74"/>
    <p:sldId id="348" r:id="rId75"/>
    <p:sldId id="328" r:id="rId76"/>
    <p:sldId id="329" r:id="rId77"/>
    <p:sldId id="330" r:id="rId78"/>
    <p:sldId id="331" r:id="rId79"/>
    <p:sldId id="332" r:id="rId80"/>
    <p:sldId id="333" r:id="rId81"/>
    <p:sldId id="335" r:id="rId82"/>
    <p:sldId id="334" r:id="rId83"/>
    <p:sldId id="349" r:id="rId84"/>
    <p:sldId id="336" r:id="rId85"/>
    <p:sldId id="337" r:id="rId86"/>
    <p:sldId id="338" r:id="rId87"/>
    <p:sldId id="339" r:id="rId88"/>
    <p:sldId id="340" r:id="rId89"/>
    <p:sldId id="350" r:id="rId9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25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56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23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39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68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08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22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86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44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94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5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CC96E-7EDB-8A47-ADBF-6D55C1E641B1}" type="datetimeFigureOut">
              <a:rPr lang="fr-FR" smtClean="0"/>
              <a:t>19/03/19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C6708-A339-1C4B-B862-D88BBAA0EA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23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57385" y="713154"/>
            <a:ext cx="7385538" cy="5392615"/>
          </a:xfrm>
        </p:spPr>
        <p:txBody>
          <a:bodyPr/>
          <a:lstStyle/>
          <a:p>
            <a: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Escapade en Alsace  oct. 2018</a:t>
            </a:r>
            <a:b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</a:br>
            <a:r>
              <a:rPr lang="fr-FR" sz="3200" dirty="0">
                <a:solidFill>
                  <a:schemeClr val="tx1"/>
                </a:solidFill>
                <a:latin typeface="Lucida Handwriting"/>
                <a:cs typeface="Lucida Handwriting"/>
              </a:rPr>
              <a:t/>
            </a:r>
            <a:br>
              <a:rPr lang="fr-FR" sz="3200" dirty="0">
                <a:solidFill>
                  <a:schemeClr val="tx1"/>
                </a:solidFill>
                <a:latin typeface="Lucida Handwriting"/>
                <a:cs typeface="Lucida Handwriting"/>
              </a:rPr>
            </a:br>
            <a: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Préparée par </a:t>
            </a:r>
            <a:b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</a:br>
            <a: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Edmond </a:t>
            </a:r>
            <a:r>
              <a:rPr lang="fr-FR" sz="3200" dirty="0" err="1" smtClean="0">
                <a:solidFill>
                  <a:schemeClr val="tx1"/>
                </a:solidFill>
                <a:latin typeface="Lucida Handwriting"/>
                <a:cs typeface="Lucida Handwriting"/>
              </a:rPr>
              <a:t>Debouny</a:t>
            </a:r>
            <a: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/>
            </a:r>
            <a:b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</a:br>
            <a:r>
              <a:rPr lang="fr-FR" sz="3200" dirty="0">
                <a:solidFill>
                  <a:schemeClr val="tx1"/>
                </a:solidFill>
                <a:latin typeface="Lucida Handwriting"/>
                <a:cs typeface="Lucida Handwriting"/>
              </a:rPr>
              <a:t/>
            </a:r>
            <a:br>
              <a:rPr lang="fr-FR" sz="3200" dirty="0">
                <a:solidFill>
                  <a:schemeClr val="tx1"/>
                </a:solidFill>
                <a:latin typeface="Lucida Handwriting"/>
                <a:cs typeface="Lucida Handwriting"/>
              </a:rPr>
            </a:br>
            <a: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Photographiée par</a:t>
            </a:r>
            <a:b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</a:br>
            <a: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Edmond </a:t>
            </a:r>
            <a:r>
              <a:rPr lang="fr-FR" sz="3200" dirty="0" err="1" smtClean="0">
                <a:solidFill>
                  <a:schemeClr val="tx1"/>
                </a:solidFill>
                <a:latin typeface="Lucida Handwriting"/>
                <a:cs typeface="Lucida Handwriting"/>
              </a:rPr>
              <a:t>Debouny</a:t>
            </a:r>
            <a: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 </a:t>
            </a:r>
            <a:b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</a:br>
            <a: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et </a:t>
            </a:r>
            <a:b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</a:br>
            <a:r>
              <a:rPr lang="fr-FR" sz="3200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Maurice Gaspar</a:t>
            </a:r>
            <a:endParaRPr lang="fr-FR" sz="3200" dirty="0">
              <a:solidFill>
                <a:schemeClr val="tx1"/>
              </a:solidFill>
              <a:latin typeface="Lucida Handwriting"/>
              <a:cs typeface="Lucida Handwriting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851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18 F 054-riquewhir-5.5-7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8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94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18 F 056-riquewhir-6.6-7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8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262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35-riquewhir3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0"/>
            <a:ext cx="492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1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37-riquewhir4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44-riquewhir6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4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45-riquewhir7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48-riquewhir8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85"/>
            <a:ext cx="9144000" cy="62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49-riquewhir9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17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51-riquewhir10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0"/>
            <a:ext cx="4893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5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708769"/>
            <a:ext cx="7772400" cy="106020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713154"/>
            <a:ext cx="7772400" cy="4132384"/>
          </a:xfrm>
        </p:spPr>
        <p:txBody>
          <a:bodyPr>
            <a:noAutofit/>
          </a:bodyPr>
          <a:lstStyle/>
          <a:p>
            <a:pPr algn="ctr"/>
            <a:endParaRPr lang="fr-FR" sz="3200" dirty="0" smtClean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endParaRPr lang="fr-FR" sz="3200" dirty="0" smtClean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endParaRPr lang="fr-FR" sz="3200" dirty="0" smtClean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endParaRPr lang="fr-FR" sz="3200" dirty="0" smtClean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Pour bien commencer notre deuxième journée, la visite d’une fromagerie avec dégustation  des produits nous est proposée.</a:t>
            </a:r>
          </a:p>
          <a:p>
            <a:pPr algn="ctr"/>
            <a:endParaRPr lang="fr-FR" sz="3200" dirty="0" smtClean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Les achats seront nombreux et entrainerons un certain retard</a:t>
            </a:r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270950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Commençons notre périple par la découverte de</a:t>
            </a:r>
          </a:p>
          <a:p>
            <a:pPr algn="ctr"/>
            <a:r>
              <a:rPr lang="fr-FR" sz="3200" b="1" dirty="0" err="1" smtClean="0">
                <a:solidFill>
                  <a:schemeClr val="tx1"/>
                </a:solidFill>
                <a:latin typeface="Lucida Handwriting"/>
                <a:cs typeface="Lucida Handwriting"/>
              </a:rPr>
              <a:t>Riquewhir</a:t>
            </a:r>
            <a:r>
              <a:rPr lang="fr-FR" sz="3200" b="1" dirty="0" smtClean="0">
                <a:solidFill>
                  <a:schemeClr val="tx1"/>
                </a:solidFill>
                <a:latin typeface="Lucida Handwriting"/>
                <a:cs typeface="Lucida Handwriting"/>
              </a:rPr>
              <a:t> </a:t>
            </a:r>
            <a:endParaRPr lang="fr-FR" sz="3200" b="1" dirty="0">
              <a:solidFill>
                <a:schemeClr val="tx1"/>
              </a:solidFill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342938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54-fromagerie5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5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66-fromagerie1.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4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65-fromagerie1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4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68-fromagerie2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49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7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79-fromagerie3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447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3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81-fromagerie4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86-fromagerie6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9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Ambiance très cordiale </a:t>
            </a: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dans le car</a:t>
            </a:r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305695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68-car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4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69-car2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18193"/>
          </a:xfrm>
        </p:spPr>
        <p:txBody>
          <a:bodyPr/>
          <a:lstStyle/>
          <a:p>
            <a:r>
              <a:rPr lang="fr-FR" dirty="0" err="1" smtClean="0"/>
              <a:t>Riquewhir</a:t>
            </a:r>
            <a:endParaRPr lang="fr-FR" dirty="0"/>
          </a:p>
        </p:txBody>
      </p:sp>
      <p:pic>
        <p:nvPicPr>
          <p:cNvPr id="4" name="Espace réservé du contenu 3" descr="18 F 046-riquewhir1.1_7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" b="755"/>
          <a:stretch/>
        </p:blipFill>
        <p:spPr>
          <a:xfrm>
            <a:off x="273540" y="1094155"/>
            <a:ext cx="8464550" cy="5314460"/>
          </a:xfrm>
        </p:spPr>
      </p:pic>
    </p:spTree>
    <p:extLst>
      <p:ext uri="{BB962C8B-B14F-4D97-AF65-F5344CB8AC3E}">
        <p14:creationId xmlns:p14="http://schemas.microsoft.com/office/powerpoint/2010/main" val="343906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605692"/>
            <a:ext cx="7772400" cy="4943231"/>
          </a:xfrm>
        </p:spPr>
        <p:txBody>
          <a:bodyPr>
            <a:noAutofit/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La « Cité du train » </a:t>
            </a: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Une magnifique mise en scène des vieux trains dans ce riche musée</a:t>
            </a:r>
          </a:p>
          <a:p>
            <a:pPr algn="ctr"/>
            <a:r>
              <a:rPr lang="fr-FR" sz="3200" dirty="0">
                <a:solidFill>
                  <a:srgbClr val="000000"/>
                </a:solidFill>
                <a:latin typeface="Lucida Handwriting"/>
                <a:cs typeface="Lucida Handwriting"/>
              </a:rPr>
              <a:t>e</a:t>
            </a:r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t une superbe présentation par un guide érudit et qui sait manier l’humour.</a:t>
            </a: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Bref, une visite super agréable</a:t>
            </a:r>
          </a:p>
        </p:txBody>
      </p:sp>
    </p:spTree>
    <p:extLst>
      <p:ext uri="{BB962C8B-B14F-4D97-AF65-F5344CB8AC3E}">
        <p14:creationId xmlns:p14="http://schemas.microsoft.com/office/powerpoint/2010/main" val="212364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95-museetrain1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5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97-museetrain2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5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11-museetrain3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2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24-museetrain5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0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82-train1.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7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84-train2.2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9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90-train3.3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6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9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39-museetrain6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41-museetrain7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6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8 F 047-riquewhir2.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0" b="9440"/>
          <a:stretch>
            <a:fillRect/>
          </a:stretch>
        </p:blipFill>
        <p:spPr>
          <a:xfrm>
            <a:off x="549275" y="762000"/>
            <a:ext cx="8042276" cy="5181601"/>
          </a:xfrm>
        </p:spPr>
      </p:pic>
    </p:spTree>
    <p:extLst>
      <p:ext uri="{BB962C8B-B14F-4D97-AF65-F5344CB8AC3E}">
        <p14:creationId xmlns:p14="http://schemas.microsoft.com/office/powerpoint/2010/main" val="95384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78692" y="859693"/>
            <a:ext cx="8303846" cy="5206999"/>
          </a:xfrm>
        </p:spPr>
        <p:txBody>
          <a:bodyPr>
            <a:noAutofit/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Pour bien terminer ce deuxième jour, nous avons un rendez-vous très important chez un vigneron.</a:t>
            </a:r>
          </a:p>
          <a:p>
            <a:pPr algn="ctr"/>
            <a:endParaRPr lang="fr-FR" sz="3200" dirty="0" smtClean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Après toutes les explications d’usage, notre viticulteur nous dit aussi sa volonté d’effectuer des cultures respectueuses de l’environnement avant de nous proposer ses vins à la dégustation.</a:t>
            </a:r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100040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94-viticulteur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8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95-viticulteur2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96-viticulteur3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4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967155"/>
            <a:ext cx="7772400" cy="3439746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Troisième jour. </a:t>
            </a: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Après un circuit découverte en petit train, nous profitons d’un beau  temps libre dans le centre de Colmar</a:t>
            </a:r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212187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03-colmar2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9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07-colmar3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49-colmar1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59-colmar2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6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68-colmar3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48riquewhir-3.3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6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4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98-colmarchapelier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6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6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73-colmar5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0"/>
            <a:ext cx="508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2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78-colmar6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0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79-colmar7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0"/>
            <a:ext cx="605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83-colmar8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91-colmar9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2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96-colmar10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499-colmar11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00-colmar12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20R-colmargroupe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1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27-riquewhir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2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816231"/>
            <a:ext cx="7772400" cy="9527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1260231"/>
            <a:ext cx="7772400" cy="3146669"/>
          </a:xfrm>
        </p:spPr>
        <p:txBody>
          <a:bodyPr>
            <a:normAutofit/>
          </a:bodyPr>
          <a:lstStyle/>
          <a:p>
            <a:pPr algn="just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Temps libre à Ungersheim pour la découverte de l’Ecomusée d’Alsace. Il rassemble des vieux bâtiments et présente d’anciens métiers </a:t>
            </a:r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108233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22-musee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8 F 123musee2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4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26-musee3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27-musee4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8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40-musee5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5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41-musee5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8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10-museepleinair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8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13-museepleinair2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21-museepleinair6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3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34-riquewhir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15-museepleinair3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1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22-museepleinair5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26-museepleinair7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5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27-museepleinair8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1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962769"/>
            <a:ext cx="7772400" cy="80620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947615"/>
            <a:ext cx="7772400" cy="3917462"/>
          </a:xfrm>
        </p:spPr>
        <p:txBody>
          <a:bodyPr>
            <a:noAutofit/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Quatrième et dernier jour. Le temps passe vite.</a:t>
            </a:r>
          </a:p>
          <a:p>
            <a:pPr algn="ctr"/>
            <a:endParaRPr lang="fr-FR" sz="3200" dirty="0" smtClean="0">
              <a:solidFill>
                <a:srgbClr val="000000"/>
              </a:solidFill>
              <a:latin typeface="Lucida Handwriting"/>
              <a:cs typeface="Lucida Handwriting"/>
            </a:endParaRP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Sur le chemin du retour, nous faisons un premier arrêt à Kaysersberg, ville natale du docteur Schweitzer.</a:t>
            </a:r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15793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44-kay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2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46-kay2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4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5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48-kay3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6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2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50-kay4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0"/>
            <a:ext cx="4679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51-Kay4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8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342-riquewhir5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7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52-kay5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3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67-kay7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0"/>
            <a:ext cx="469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3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63-kay6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5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467" y="5939692"/>
            <a:ext cx="7772400" cy="84015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1221154"/>
            <a:ext cx="7772400" cy="4532923"/>
          </a:xfrm>
        </p:spPr>
        <p:txBody>
          <a:bodyPr>
            <a:noAutofit/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Pour la dernière visite de notre séjour en Alsace, c’est le musée Lalique à </a:t>
            </a:r>
            <a:r>
              <a:rPr lang="fr-FR" sz="3200" dirty="0" err="1" smtClean="0">
                <a:solidFill>
                  <a:srgbClr val="000000"/>
                </a:solidFill>
                <a:latin typeface="Lucida Handwriting"/>
                <a:cs typeface="Lucida Handwriting"/>
              </a:rPr>
              <a:t>Wingen</a:t>
            </a:r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-sur-Moder qui nous accueille. </a:t>
            </a: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Aux multiples regards des œuvres dédiées à la beauté féminine, nos yeux brillent de mille feux face aux bijoux, flacons et tableaux, tous plus beaux les uns que les autres.. </a:t>
            </a:r>
            <a:endParaRPr lang="fr-FR" sz="3200" dirty="0">
              <a:solidFill>
                <a:srgbClr val="000000"/>
              </a:solidFill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305629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67-lalique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59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1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70-lalique1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0"/>
            <a:ext cx="5421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1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171-lalique2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7159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7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80-lalique2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0"/>
            <a:ext cx="8007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9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s8592-lalique3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6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6418385"/>
            <a:ext cx="7772400" cy="23446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185615"/>
            <a:ext cx="7772400" cy="6154616"/>
          </a:xfrm>
        </p:spPr>
        <p:txBody>
          <a:bodyPr>
            <a:normAutofit fontScale="92500" lnSpcReduction="20000"/>
          </a:bodyPr>
          <a:lstStyle/>
          <a:p>
            <a:endParaRPr lang="fr-FR" sz="32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fr-FR" sz="3200" b="1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fr-FR" sz="32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3200" b="1" dirty="0" smtClean="0">
                <a:solidFill>
                  <a:srgbClr val="000000"/>
                </a:solidFill>
                <a:latin typeface="Arial"/>
                <a:cs typeface="Arial"/>
              </a:rPr>
              <a:t>FIN</a:t>
            </a:r>
          </a:p>
          <a:p>
            <a:pPr algn="ctr"/>
            <a:endParaRPr lang="fr-FR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320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fr-FR" sz="3200" dirty="0" smtClean="0">
                <a:solidFill>
                  <a:srgbClr val="000000"/>
                </a:solidFill>
                <a:latin typeface="Arial"/>
                <a:cs typeface="Arial"/>
              </a:rPr>
              <a:t>’A.P.R.A.F.S. </a:t>
            </a:r>
          </a:p>
          <a:p>
            <a:pPr algn="ctr"/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3200" dirty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fr-FR" sz="3200" dirty="0" smtClean="0">
                <a:solidFill>
                  <a:srgbClr val="000000"/>
                </a:solidFill>
                <a:latin typeface="Arial"/>
                <a:cs typeface="Arial"/>
              </a:rPr>
              <a:t>ous invite</a:t>
            </a:r>
          </a:p>
          <a:p>
            <a:pPr algn="ctr"/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Arial"/>
                <a:cs typeface="Arial"/>
              </a:rPr>
              <a:t>à son prochain voyage</a:t>
            </a:r>
          </a:p>
          <a:p>
            <a:pPr algn="ctr"/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3200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lang="fr-FR" sz="3200" dirty="0" smtClean="0">
                <a:solidFill>
                  <a:srgbClr val="000000"/>
                </a:solidFill>
                <a:latin typeface="Arial"/>
                <a:cs typeface="Arial"/>
              </a:rPr>
              <a:t>u 1</a:t>
            </a:r>
            <a:r>
              <a:rPr lang="fr-FR" sz="3200" baseline="30000" dirty="0" smtClean="0">
                <a:solidFill>
                  <a:srgbClr val="000000"/>
                </a:solidFill>
                <a:latin typeface="Arial"/>
                <a:cs typeface="Arial"/>
              </a:rPr>
              <a:t>er</a:t>
            </a:r>
            <a:r>
              <a:rPr lang="fr-FR" sz="3200" dirty="0" smtClean="0">
                <a:solidFill>
                  <a:srgbClr val="000000"/>
                </a:solidFill>
                <a:latin typeface="Arial"/>
                <a:cs typeface="Arial"/>
              </a:rPr>
              <a:t> au 4 octobre 2019</a:t>
            </a:r>
          </a:p>
          <a:p>
            <a:pPr algn="ctr"/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3200" dirty="0" smtClean="0">
                <a:solidFill>
                  <a:srgbClr val="000000"/>
                </a:solidFill>
                <a:latin typeface="Arial"/>
                <a:cs typeface="Arial"/>
              </a:rPr>
              <a:t>« Escapade en Eifel et vallée du Rhin »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119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 F 052-riquewhir4.4-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7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4000">
        <p:fade/>
      </p:transition>
    </mc:Choice>
    <mc:Fallback>
      <p:transition xmlns:p14="http://schemas.microsoft.com/office/powerpoint/2010/main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246</Words>
  <Application>Microsoft Macintosh PowerPoint</Application>
  <PresentationFormat>Présentation à l'écran (4:3)</PresentationFormat>
  <Paragraphs>46</Paragraphs>
  <Slides>89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89</vt:i4>
      </vt:variant>
    </vt:vector>
  </HeadingPairs>
  <TitlesOfParts>
    <vt:vector size="90" baseType="lpstr">
      <vt:lpstr>Thème Office</vt:lpstr>
      <vt:lpstr>Escapade en Alsace  oct. 2018  Préparée par  Edmond Debouny  Photographiée par Edmond Debouny  et  Maurice Gaspar</vt:lpstr>
      <vt:lpstr>Présentation PowerPoint</vt:lpstr>
      <vt:lpstr>Riquewhir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Maurice GASPAR</dc:creator>
  <cp:lastModifiedBy>Maurice GASPAR</cp:lastModifiedBy>
  <cp:revision>45</cp:revision>
  <dcterms:created xsi:type="dcterms:W3CDTF">2019-03-06T16:32:01Z</dcterms:created>
  <dcterms:modified xsi:type="dcterms:W3CDTF">2019-03-18T23:23:44Z</dcterms:modified>
</cp:coreProperties>
</file>